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Muli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uli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uli-italic.fntdata"/><Relationship Id="rId30" Type="http://schemas.openxmlformats.org/officeDocument/2006/relationships/font" Target="fonts/Muli-bold.fntdata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font" Target="fonts/Muli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jpg>
</file>

<file path=ppt/media/image01.jpg>
</file>

<file path=ppt/media/image02.jpg>
</file>

<file path=ppt/media/image03.jpg>
</file>

<file path=ppt/media/image04.jpg>
</file>

<file path=ppt/media/image05.jpg>
</file>

<file path=ppt/media/image06.jpg>
</file>

<file path=ppt/media/image07.jpg>
</file>

<file path=ppt/media/image08.png>
</file>

<file path=ppt/media/image09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Zoomed in version of slide 9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Total Population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Elderly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Middle Aged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Young adults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Income: High income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Middle Income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Low income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There are about 108 hawker centres, 130 stalls on average within hawker centeres.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Of the 130 on avg there are 73 market produce market produced stalls and 57 cooked stalls.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On the left you can see are the top 4 hawker centrees with the greatest market produce, basically selling fresh food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Using the MRT data we calculated the average distance an mrt is from the hawker cnetre.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More likely to have hawker centres within 500 m radius of mrt stations in accordance to government plans.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However,  not all hawker centres and mrt stations are evenly spread.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In the next slide u can see that alot of hawker centres and mrts are populated towards the south.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Up north and towards the rest there are alot of orange dots, these are LRTs  and we can see that its a possible place that government is aiming to set up hawker centres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Then again theres a reason why certain areas are more populated with hawker centres which will be touched on by my groupmate.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Using the MRT data we calculated the average distance an mrt is from the hawker cnetre.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More likely to have hawker centres within 500 m radius of mrt stations in accordance to government plans.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However,  not all hawker centres and mrt stations are evenly spread.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In the next slide u can see that alot of hawker centres and mrts are populated towards the south.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Up north and towards the rest there are alot of orange dots, these are LRTs  and we can see that its a possible place that government is aiming to set up hawker centres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Then again theres a reason why certain areas are more populated with hawker centres which will be touched on by my groupmate.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It’s not distributed evenly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9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7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4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5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0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2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/>
          <p:nvPr/>
        </p:nvSpPr>
        <p:spPr>
          <a:xfrm>
            <a:off x="2748000" y="747750"/>
            <a:ext cx="3648000" cy="3648000"/>
          </a:xfrm>
          <a:prstGeom prst="ellipse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" name="Shape 56"/>
          <p:cNvSpPr txBox="1"/>
          <p:nvPr>
            <p:ph type="title"/>
          </p:nvPr>
        </p:nvSpPr>
        <p:spPr>
          <a:xfrm>
            <a:off x="2747950" y="747775"/>
            <a:ext cx="3648000" cy="3648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None/>
              <a:defRPr sz="2400"/>
            </a:lvl1pPr>
            <a:lvl2pPr lvl="1" rtl="0">
              <a:spcBef>
                <a:spcPts val="0"/>
              </a:spcBef>
              <a:buNone/>
              <a:defRPr sz="2400"/>
            </a:lvl2pPr>
            <a:lvl3pPr lvl="2" rtl="0">
              <a:spcBef>
                <a:spcPts val="0"/>
              </a:spcBef>
              <a:buNone/>
              <a:defRPr sz="2400"/>
            </a:lvl3pPr>
            <a:lvl4pPr lvl="3" rtl="0">
              <a:spcBef>
                <a:spcPts val="0"/>
              </a:spcBef>
              <a:buNone/>
              <a:defRPr sz="2400"/>
            </a:lvl4pPr>
            <a:lvl5pPr lvl="4" rtl="0">
              <a:spcBef>
                <a:spcPts val="0"/>
              </a:spcBef>
              <a:buNone/>
              <a:defRPr sz="2400"/>
            </a:lvl5pPr>
            <a:lvl6pPr lvl="5" rtl="0">
              <a:spcBef>
                <a:spcPts val="0"/>
              </a:spcBef>
              <a:buNone/>
              <a:defRPr sz="2400"/>
            </a:lvl6pPr>
            <a:lvl7pPr lvl="6" rtl="0">
              <a:spcBef>
                <a:spcPts val="0"/>
              </a:spcBef>
              <a:buNone/>
              <a:defRPr sz="2400"/>
            </a:lvl7pPr>
            <a:lvl8pPr lvl="7" rtl="0">
              <a:spcBef>
                <a:spcPts val="0"/>
              </a:spcBef>
              <a:buNone/>
              <a:defRPr sz="2400"/>
            </a:lvl8pPr>
            <a:lvl9pPr lvl="8" rtl="0">
              <a:spcBef>
                <a:spcPts val="0"/>
              </a:spcBef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ub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2525575" y="525325"/>
            <a:ext cx="4092900" cy="4092900"/>
          </a:xfrm>
          <a:prstGeom prst="diamond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3009350" y="2573875"/>
            <a:ext cx="3086700" cy="20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61" name="Shape 61"/>
          <p:cNvSpPr txBox="1"/>
          <p:nvPr>
            <p:ph type="title"/>
          </p:nvPr>
        </p:nvSpPr>
        <p:spPr>
          <a:xfrm>
            <a:off x="3048000" y="529375"/>
            <a:ext cx="3048000" cy="204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None/>
              <a:defRPr sz="2400"/>
            </a:lvl1pPr>
            <a:lvl2pPr lvl="1" rtl="0">
              <a:spcBef>
                <a:spcPts val="0"/>
              </a:spcBef>
              <a:buNone/>
              <a:defRPr sz="2400"/>
            </a:lvl2pPr>
            <a:lvl3pPr lvl="2" rtl="0">
              <a:spcBef>
                <a:spcPts val="0"/>
              </a:spcBef>
              <a:buNone/>
              <a:defRPr sz="2400"/>
            </a:lvl3pPr>
            <a:lvl4pPr lvl="3" rtl="0">
              <a:spcBef>
                <a:spcPts val="0"/>
              </a:spcBef>
              <a:buNone/>
              <a:defRPr sz="2400"/>
            </a:lvl4pPr>
            <a:lvl5pPr lvl="4" rtl="0">
              <a:spcBef>
                <a:spcPts val="0"/>
              </a:spcBef>
              <a:buNone/>
              <a:defRPr sz="2400"/>
            </a:lvl5pPr>
            <a:lvl6pPr lvl="5" rtl="0">
              <a:spcBef>
                <a:spcPts val="0"/>
              </a:spcBef>
              <a:buNone/>
              <a:defRPr sz="2400"/>
            </a:lvl6pPr>
            <a:lvl7pPr lvl="6" rtl="0">
              <a:spcBef>
                <a:spcPts val="0"/>
              </a:spcBef>
              <a:buNone/>
              <a:defRPr sz="2400"/>
            </a:lvl7pPr>
            <a:lvl8pPr lvl="7" rtl="0">
              <a:spcBef>
                <a:spcPts val="0"/>
              </a:spcBef>
              <a:buNone/>
              <a:defRPr sz="2400"/>
            </a:lvl8pPr>
            <a:lvl9pPr lvl="8" rtl="0">
              <a:spcBef>
                <a:spcPts val="0"/>
              </a:spcBef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150" y="1790100"/>
            <a:ext cx="9144000" cy="1563300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1964225" y="2161800"/>
            <a:ext cx="5215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+ 1 colum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2380350" y="0"/>
            <a:ext cx="6763800" cy="5143500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 txBox="1"/>
          <p:nvPr>
            <p:ph type="title"/>
          </p:nvPr>
        </p:nvSpPr>
        <p:spPr>
          <a:xfrm>
            <a:off x="2902775" y="302375"/>
            <a:ext cx="5718600" cy="503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2902950" y="1509475"/>
            <a:ext cx="5718600" cy="312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FFFFF"/>
              </a:buClr>
              <a:buSzPct val="83333"/>
              <a:buFont typeface="Muli"/>
              <a:buChar char="➜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75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1 column half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 txBox="1"/>
          <p:nvPr>
            <p:ph type="title"/>
          </p:nvPr>
        </p:nvSpPr>
        <p:spPr>
          <a:xfrm>
            <a:off x="5128375" y="302375"/>
            <a:ext cx="3493200" cy="503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5128481" y="1509475"/>
            <a:ext cx="3493200" cy="312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FFFFF"/>
              </a:buClr>
              <a:buSzPct val="83333"/>
              <a:buFont typeface="Muli"/>
              <a:buChar char="➜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75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+ 2 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2380350" y="0"/>
            <a:ext cx="6763800" cy="5143500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 txBox="1"/>
          <p:nvPr>
            <p:ph type="title"/>
          </p:nvPr>
        </p:nvSpPr>
        <p:spPr>
          <a:xfrm>
            <a:off x="2902775" y="302375"/>
            <a:ext cx="5718600" cy="503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2902950" y="1509475"/>
            <a:ext cx="2780700" cy="31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buChar char="➜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5840728" y="1509475"/>
            <a:ext cx="2780700" cy="31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buChar char="➜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3 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2380350" y="0"/>
            <a:ext cx="6763800" cy="5143500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2902775" y="1538525"/>
            <a:ext cx="1914900" cy="3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FFFFF"/>
              </a:buClr>
              <a:buFont typeface="Muli"/>
              <a:buChar char="➜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2" type="body"/>
          </p:nvPr>
        </p:nvSpPr>
        <p:spPr>
          <a:xfrm>
            <a:off x="4915914" y="1538525"/>
            <a:ext cx="1914900" cy="3387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86" name="Shape 86"/>
          <p:cNvSpPr txBox="1"/>
          <p:nvPr>
            <p:ph idx="3" type="body"/>
          </p:nvPr>
        </p:nvSpPr>
        <p:spPr>
          <a:xfrm>
            <a:off x="6929053" y="1538525"/>
            <a:ext cx="1914900" cy="3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FFFFF"/>
              </a:buClr>
              <a:buFont typeface="Muli"/>
              <a:buChar char="➜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87" name="Shape 87"/>
          <p:cNvSpPr txBox="1"/>
          <p:nvPr>
            <p:ph type="title"/>
          </p:nvPr>
        </p:nvSpPr>
        <p:spPr>
          <a:xfrm>
            <a:off x="2902775" y="302375"/>
            <a:ext cx="5718600" cy="503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/>
        </p:nvSpPr>
        <p:spPr>
          <a:xfrm>
            <a:off x="1190100" y="0"/>
            <a:ext cx="6763800" cy="857400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 txBox="1"/>
          <p:nvPr>
            <p:ph type="title"/>
          </p:nvPr>
        </p:nvSpPr>
        <p:spPr>
          <a:xfrm>
            <a:off x="1190100" y="302375"/>
            <a:ext cx="6763800" cy="503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0" y="0"/>
            <a:ext cx="9144000" cy="5169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1190100" y="4470400"/>
            <a:ext cx="6763800" cy="673200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1190100" y="4470500"/>
            <a:ext cx="67638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ctr">
              <a:spcBef>
                <a:spcPts val="36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_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99" name="Shape 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_AND_BODY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08" name="Shape 10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09" name="Shape 10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" type="body"/>
          </p:nvPr>
        </p:nvSpPr>
        <p:spPr>
          <a:xfrm>
            <a:off x="2902950" y="1509475"/>
            <a:ext cx="5718600" cy="31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FFFFF"/>
              </a:buClr>
              <a:buSzPct val="83333"/>
              <a:buFont typeface="Muli"/>
              <a:buChar char="➜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75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52" name="Shape 52"/>
          <p:cNvSpPr txBox="1"/>
          <p:nvPr>
            <p:ph type="title"/>
          </p:nvPr>
        </p:nvSpPr>
        <p:spPr>
          <a:xfrm>
            <a:off x="2902775" y="302375"/>
            <a:ext cx="57186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Relationship Id="rId4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3434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awker.jpg" id="115" name="Shape 115"/>
          <p:cNvPicPr preferRelativeResize="0"/>
          <p:nvPr/>
        </p:nvPicPr>
        <p:blipFill>
          <a:blip r:embed="rId3">
            <a:alphaModFix amt="46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/>
        </p:nvSpPr>
        <p:spPr>
          <a:xfrm>
            <a:off x="1176774" y="1687025"/>
            <a:ext cx="6562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Hawker Centres in </a:t>
            </a:r>
            <a:r>
              <a:rPr b="1" lang="en" sz="60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Singapore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7167600" y="4130100"/>
            <a:ext cx="1976400" cy="10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BRENDA THNG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LIM WEN QING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NICHOLAS FOO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YONG ZHUN HUNG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A86E8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Compactness</a:t>
            </a:r>
          </a:p>
        </p:txBody>
      </p:sp>
      <p:sp>
        <p:nvSpPr>
          <p:cNvPr id="209" name="Shape 209"/>
          <p:cNvSpPr txBox="1"/>
          <p:nvPr>
            <p:ph idx="1" type="subTitle"/>
          </p:nvPr>
        </p:nvSpPr>
        <p:spPr>
          <a:xfrm>
            <a:off x="362375" y="2797175"/>
            <a:ext cx="8520600" cy="792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ighbourhoodscore_vs_numofstalls.png" id="214" name="Shape 214"/>
          <p:cNvPicPr preferRelativeResize="0"/>
          <p:nvPr/>
        </p:nvPicPr>
        <p:blipFill rotWithShape="1">
          <a:blip r:embed="rId3">
            <a:alphaModFix/>
          </a:blip>
          <a:srcRect b="0" l="0" r="-1543" t="0"/>
          <a:stretch/>
        </p:blipFill>
        <p:spPr>
          <a:xfrm>
            <a:off x="0" y="794050"/>
            <a:ext cx="9260824" cy="444434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 txBox="1"/>
          <p:nvPr/>
        </p:nvSpPr>
        <p:spPr>
          <a:xfrm>
            <a:off x="577700" y="33025"/>
            <a:ext cx="35637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Neighbourhood Compactness: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3496000" y="116675"/>
            <a:ext cx="330000" cy="288900"/>
          </a:xfrm>
          <a:prstGeom prst="ellipse">
            <a:avLst/>
          </a:prstGeom>
          <a:solidFill>
            <a:srgbClr val="DF00D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/>
          <p:nvPr/>
        </p:nvSpPr>
        <p:spPr>
          <a:xfrm rot="281665">
            <a:off x="3496044" y="492069"/>
            <a:ext cx="329906" cy="288949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" name="Shape 218"/>
          <p:cNvSpPr/>
          <p:nvPr/>
        </p:nvSpPr>
        <p:spPr>
          <a:xfrm>
            <a:off x="4477783" y="3594675"/>
            <a:ext cx="1165500" cy="1169400"/>
          </a:xfrm>
          <a:prstGeom prst="ellipse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19" name="Shape 219"/>
          <p:cNvCxnSpPr>
            <a:stCxn id="218" idx="5"/>
          </p:cNvCxnSpPr>
          <p:nvPr/>
        </p:nvCxnSpPr>
        <p:spPr>
          <a:xfrm>
            <a:off x="5472600" y="4592820"/>
            <a:ext cx="168900" cy="1713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20" name="Shape 220"/>
          <p:cNvSpPr txBox="1"/>
          <p:nvPr/>
        </p:nvSpPr>
        <p:spPr>
          <a:xfrm>
            <a:off x="4128435" y="4687925"/>
            <a:ext cx="4864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CBD area, Bugis, Suntec, Raffles Place</a:t>
            </a:r>
          </a:p>
        </p:txBody>
      </p:sp>
      <p:sp>
        <p:nvSpPr>
          <p:cNvPr id="221" name="Shape 221"/>
          <p:cNvSpPr txBox="1"/>
          <p:nvPr/>
        </p:nvSpPr>
        <p:spPr>
          <a:xfrm>
            <a:off x="5013025" y="78200"/>
            <a:ext cx="3842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Higher compactness index → More hawker centers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/>
        </p:nvSpPr>
        <p:spPr>
          <a:xfrm>
            <a:off x="577700" y="33025"/>
            <a:ext cx="37284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Neighbourhood Compactness: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3496000" y="126900"/>
            <a:ext cx="330000" cy="288900"/>
          </a:xfrm>
          <a:prstGeom prst="ellipse">
            <a:avLst/>
          </a:prstGeom>
          <a:solidFill>
            <a:srgbClr val="DF00D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" name="Shape 228"/>
          <p:cNvSpPr/>
          <p:nvPr/>
        </p:nvSpPr>
        <p:spPr>
          <a:xfrm rot="281665">
            <a:off x="3496044" y="518532"/>
            <a:ext cx="329906" cy="288949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neighbourhoodscore_vs_numofstalls_ZOOM.png"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6700"/>
            <a:ext cx="9144000" cy="4475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 txBox="1"/>
          <p:nvPr/>
        </p:nvSpPr>
        <p:spPr>
          <a:xfrm>
            <a:off x="5013025" y="78200"/>
            <a:ext cx="3842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Higher compactness index → More hawker centers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x="5960400" y="3142150"/>
            <a:ext cx="3613200" cy="151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No correlation between number of hawker centers and compactness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A86E8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Total Population</a:t>
            </a:r>
          </a:p>
        </p:txBody>
      </p:sp>
      <p:sp>
        <p:nvSpPr>
          <p:cNvPr id="237" name="Shape 2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/>
        </p:nvSpPr>
        <p:spPr>
          <a:xfrm>
            <a:off x="577700" y="33025"/>
            <a:ext cx="24924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Population Density: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2518400" y="126925"/>
            <a:ext cx="330000" cy="288900"/>
          </a:xfrm>
          <a:prstGeom prst="ellipse">
            <a:avLst/>
          </a:prstGeom>
          <a:solidFill>
            <a:srgbClr val="DF00D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5775"/>
            <a:ext cx="9144000" cy="4247724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Shape 245"/>
          <p:cNvSpPr txBox="1"/>
          <p:nvPr/>
        </p:nvSpPr>
        <p:spPr>
          <a:xfrm>
            <a:off x="6063725" y="209525"/>
            <a:ext cx="34002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Total Population</a:t>
            </a:r>
          </a:p>
        </p:txBody>
      </p:sp>
      <p:pic>
        <p:nvPicPr>
          <p:cNvPr id="246" name="Shape 246"/>
          <p:cNvPicPr preferRelativeResize="0"/>
          <p:nvPr/>
        </p:nvPicPr>
        <p:blipFill rotWithShape="1">
          <a:blip r:embed="rId4">
            <a:alphaModFix/>
          </a:blip>
          <a:srcRect b="9" l="1903" r="1497" t="9591"/>
          <a:stretch/>
        </p:blipFill>
        <p:spPr>
          <a:xfrm>
            <a:off x="2518400" y="598700"/>
            <a:ext cx="1684725" cy="16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A86E8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Age Group</a:t>
            </a:r>
          </a:p>
        </p:txBody>
      </p:sp>
      <p:sp>
        <p:nvSpPr>
          <p:cNvPr id="252" name="Shape 25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/>
          <p:nvPr/>
        </p:nvSpPr>
        <p:spPr>
          <a:xfrm>
            <a:off x="577700" y="33025"/>
            <a:ext cx="24924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Population Density: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Shape 258"/>
          <p:cNvSpPr/>
          <p:nvPr/>
        </p:nvSpPr>
        <p:spPr>
          <a:xfrm>
            <a:off x="2524550" y="126900"/>
            <a:ext cx="330000" cy="288900"/>
          </a:xfrm>
          <a:prstGeom prst="ellipse">
            <a:avLst/>
          </a:prstGeom>
          <a:solidFill>
            <a:srgbClr val="DF00D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59" name="Shape 259"/>
          <p:cNvPicPr preferRelativeResize="0"/>
          <p:nvPr/>
        </p:nvPicPr>
        <p:blipFill rotWithShape="1">
          <a:blip r:embed="rId3">
            <a:alphaModFix/>
          </a:blip>
          <a:srcRect b="-2145" l="0" r="0" t="0"/>
          <a:stretch/>
        </p:blipFill>
        <p:spPr>
          <a:xfrm>
            <a:off x="0" y="870250"/>
            <a:ext cx="9144000" cy="436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5882175" y="201275"/>
            <a:ext cx="34002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Elderly</a:t>
            </a:r>
          </a:p>
        </p:txBody>
      </p:sp>
      <p:pic>
        <p:nvPicPr>
          <p:cNvPr id="261" name="Shape 261"/>
          <p:cNvPicPr preferRelativeResize="0"/>
          <p:nvPr/>
        </p:nvPicPr>
        <p:blipFill rotWithShape="1">
          <a:blip r:embed="rId4">
            <a:alphaModFix/>
          </a:blip>
          <a:srcRect b="9" l="1903" r="1497" t="9591"/>
          <a:stretch/>
        </p:blipFill>
        <p:spPr>
          <a:xfrm>
            <a:off x="2524550" y="598687"/>
            <a:ext cx="1684725" cy="16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/>
        </p:nvSpPr>
        <p:spPr>
          <a:xfrm>
            <a:off x="577700" y="33025"/>
            <a:ext cx="24924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Population Density: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2576075" y="126900"/>
            <a:ext cx="330000" cy="288900"/>
          </a:xfrm>
          <a:prstGeom prst="ellipse">
            <a:avLst/>
          </a:prstGeom>
          <a:solidFill>
            <a:srgbClr val="DF00D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68" name="Shape 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33050"/>
            <a:ext cx="9144000" cy="44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Shape 269"/>
          <p:cNvSpPr txBox="1"/>
          <p:nvPr/>
        </p:nvSpPr>
        <p:spPr>
          <a:xfrm>
            <a:off x="5939925" y="203950"/>
            <a:ext cx="34002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Middle-Aged</a:t>
            </a:r>
          </a:p>
        </p:txBody>
      </p:sp>
      <p:pic>
        <p:nvPicPr>
          <p:cNvPr id="270" name="Shape 270"/>
          <p:cNvPicPr preferRelativeResize="0"/>
          <p:nvPr/>
        </p:nvPicPr>
        <p:blipFill rotWithShape="1">
          <a:blip r:embed="rId4">
            <a:alphaModFix/>
          </a:blip>
          <a:srcRect b="9" l="1903" r="1497" t="9591"/>
          <a:stretch/>
        </p:blipFill>
        <p:spPr>
          <a:xfrm>
            <a:off x="2576075" y="593112"/>
            <a:ext cx="1684725" cy="16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577700" y="33025"/>
            <a:ext cx="24924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Population Density: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2518400" y="116675"/>
            <a:ext cx="330000" cy="288900"/>
          </a:xfrm>
          <a:prstGeom prst="ellipse">
            <a:avLst/>
          </a:prstGeom>
          <a:solidFill>
            <a:srgbClr val="DF00D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77" name="Shape 2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6450"/>
            <a:ext cx="9144000" cy="419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Shape 278"/>
          <p:cNvSpPr txBox="1"/>
          <p:nvPr/>
        </p:nvSpPr>
        <p:spPr>
          <a:xfrm>
            <a:off x="6190275" y="209525"/>
            <a:ext cx="21837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Young Adults</a:t>
            </a:r>
          </a:p>
        </p:txBody>
      </p:sp>
      <p:pic>
        <p:nvPicPr>
          <p:cNvPr id="279" name="Shape 279"/>
          <p:cNvPicPr preferRelativeResize="0"/>
          <p:nvPr/>
        </p:nvPicPr>
        <p:blipFill rotWithShape="1">
          <a:blip r:embed="rId4">
            <a:alphaModFix/>
          </a:blip>
          <a:srcRect b="9" l="1903" r="1497" t="9591"/>
          <a:stretch/>
        </p:blipFill>
        <p:spPr>
          <a:xfrm>
            <a:off x="2518400" y="593575"/>
            <a:ext cx="1684725" cy="16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A86E8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Income</a:t>
            </a:r>
          </a:p>
        </p:txBody>
      </p:sp>
      <p:sp>
        <p:nvSpPr>
          <p:cNvPr id="285" name="Shape 28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BACKGROUND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"/>
            </a:pPr>
            <a:r>
              <a:rPr lang="en" sz="2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HAWKER DATASET</a:t>
            </a:r>
          </a:p>
          <a:p>
            <a:pPr indent="-3683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"/>
            </a:pPr>
            <a:r>
              <a:rPr lang="en" sz="2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TRAIN STATION DATASET</a:t>
            </a:r>
          </a:p>
          <a:p>
            <a:pPr indent="-3683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"/>
            </a:pPr>
            <a:r>
              <a:rPr lang="en" sz="2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POPULATION PER PLANNING AREA DATASET</a:t>
            </a:r>
          </a:p>
          <a:p>
            <a:pPr indent="-3683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"/>
            </a:pPr>
            <a:r>
              <a:rPr lang="en" sz="2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INCOME PER PLANNING AREA DATASET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/>
        </p:nvSpPr>
        <p:spPr>
          <a:xfrm>
            <a:off x="577700" y="33025"/>
            <a:ext cx="2492400" cy="7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Population Density: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1" name="Shape 291"/>
          <p:cNvSpPr/>
          <p:nvPr/>
        </p:nvSpPr>
        <p:spPr>
          <a:xfrm>
            <a:off x="2499225" y="126925"/>
            <a:ext cx="330000" cy="288900"/>
          </a:xfrm>
          <a:prstGeom prst="ellipse">
            <a:avLst/>
          </a:prstGeom>
          <a:solidFill>
            <a:srgbClr val="DF00D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92" name="Shape 292"/>
          <p:cNvPicPr preferRelativeResize="0"/>
          <p:nvPr/>
        </p:nvPicPr>
        <p:blipFill rotWithShape="1">
          <a:blip r:embed="rId3">
            <a:alphaModFix/>
          </a:blip>
          <a:srcRect b="0" l="1584" r="0" t="1574"/>
          <a:stretch/>
        </p:blipFill>
        <p:spPr>
          <a:xfrm>
            <a:off x="-7350" y="830025"/>
            <a:ext cx="9151352" cy="430864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Shape 293"/>
          <p:cNvSpPr txBox="1"/>
          <p:nvPr/>
        </p:nvSpPr>
        <p:spPr>
          <a:xfrm>
            <a:off x="5790775" y="200925"/>
            <a:ext cx="30645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High </a:t>
            </a: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Income (&gt;$9999)</a:t>
            </a:r>
          </a:p>
        </p:txBody>
      </p:sp>
      <p:pic>
        <p:nvPicPr>
          <p:cNvPr id="294" name="Shape 294"/>
          <p:cNvPicPr preferRelativeResize="0"/>
          <p:nvPr/>
        </p:nvPicPr>
        <p:blipFill rotWithShape="1">
          <a:blip r:embed="rId4">
            <a:alphaModFix/>
          </a:blip>
          <a:srcRect b="9" l="1903" r="1497" t="9591"/>
          <a:stretch/>
        </p:blipFill>
        <p:spPr>
          <a:xfrm>
            <a:off x="2499225" y="540487"/>
            <a:ext cx="1684725" cy="16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/>
        </p:nvSpPr>
        <p:spPr>
          <a:xfrm>
            <a:off x="577700" y="33025"/>
            <a:ext cx="24924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Population Density: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Shape 300"/>
          <p:cNvSpPr/>
          <p:nvPr/>
        </p:nvSpPr>
        <p:spPr>
          <a:xfrm>
            <a:off x="2576075" y="126900"/>
            <a:ext cx="330000" cy="288900"/>
          </a:xfrm>
          <a:prstGeom prst="ellipse">
            <a:avLst/>
          </a:prstGeom>
          <a:solidFill>
            <a:srgbClr val="DF00D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" name="Shape 301"/>
          <p:cNvSpPr txBox="1"/>
          <p:nvPr/>
        </p:nvSpPr>
        <p:spPr>
          <a:xfrm>
            <a:off x="5360400" y="243900"/>
            <a:ext cx="37836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Middle</a:t>
            </a: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Income ($2000~$9999)</a:t>
            </a:r>
          </a:p>
        </p:txBody>
      </p:sp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72988"/>
            <a:ext cx="9143998" cy="4407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Shape 303"/>
          <p:cNvPicPr preferRelativeResize="0"/>
          <p:nvPr/>
        </p:nvPicPr>
        <p:blipFill rotWithShape="1">
          <a:blip r:embed="rId4">
            <a:alphaModFix/>
          </a:blip>
          <a:srcRect b="9" l="1903" r="1497" t="9591"/>
          <a:stretch/>
        </p:blipFill>
        <p:spPr>
          <a:xfrm>
            <a:off x="2473900" y="561962"/>
            <a:ext cx="1684725" cy="16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/>
        </p:nvSpPr>
        <p:spPr>
          <a:xfrm>
            <a:off x="577700" y="33025"/>
            <a:ext cx="24924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Population Density: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Shape 309"/>
          <p:cNvSpPr/>
          <p:nvPr/>
        </p:nvSpPr>
        <p:spPr>
          <a:xfrm>
            <a:off x="2549900" y="118675"/>
            <a:ext cx="330000" cy="288900"/>
          </a:xfrm>
          <a:prstGeom prst="ellipse">
            <a:avLst/>
          </a:prstGeom>
          <a:solidFill>
            <a:srgbClr val="DF00D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" name="Shape 310"/>
          <p:cNvSpPr txBox="1"/>
          <p:nvPr/>
        </p:nvSpPr>
        <p:spPr>
          <a:xfrm>
            <a:off x="5948175" y="173200"/>
            <a:ext cx="42069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Low Income (&lt;$1999)</a:t>
            </a:r>
          </a:p>
        </p:txBody>
      </p:sp>
      <p:pic>
        <p:nvPicPr>
          <p:cNvPr id="311" name="Shape 3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82029"/>
            <a:ext cx="9144003" cy="4535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Shape 312"/>
          <p:cNvPicPr preferRelativeResize="0"/>
          <p:nvPr/>
        </p:nvPicPr>
        <p:blipFill rotWithShape="1">
          <a:blip r:embed="rId4">
            <a:alphaModFix/>
          </a:blip>
          <a:srcRect b="9" l="1903" r="1497" t="9591"/>
          <a:stretch/>
        </p:blipFill>
        <p:spPr>
          <a:xfrm>
            <a:off x="2549900" y="562362"/>
            <a:ext cx="1684725" cy="16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34343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awker.jpg" id="317" name="Shape 317"/>
          <p:cNvPicPr preferRelativeResize="0"/>
          <p:nvPr/>
        </p:nvPicPr>
        <p:blipFill>
          <a:blip r:embed="rId3">
            <a:alphaModFix amt="46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Shape 3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6000">
                <a:latin typeface="Montserrat"/>
                <a:ea typeface="Montserrat"/>
                <a:cs typeface="Montserrat"/>
                <a:sym typeface="Montserrat"/>
              </a:rPr>
              <a:t>THANK YOU!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NUMBER OF LICENSES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224" y="1093925"/>
            <a:ext cx="8630925" cy="2996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Shape 130"/>
          <p:cNvCxnSpPr>
            <a:stCxn id="128" idx="2"/>
          </p:cNvCxnSpPr>
          <p:nvPr/>
        </p:nvCxnSpPr>
        <p:spPr>
          <a:xfrm flipH="1" rot="10800000">
            <a:off x="4572000" y="3601975"/>
            <a:ext cx="557100" cy="9669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31" name="Shape 131"/>
          <p:cNvSpPr/>
          <p:nvPr/>
        </p:nvSpPr>
        <p:spPr>
          <a:xfrm>
            <a:off x="5129100" y="1815350"/>
            <a:ext cx="633900" cy="2046000"/>
          </a:xfrm>
          <a:prstGeom prst="ellipse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idx="1" type="body"/>
          </p:nvPr>
        </p:nvSpPr>
        <p:spPr>
          <a:xfrm>
            <a:off x="703325" y="1753000"/>
            <a:ext cx="7364400" cy="174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On </a:t>
            </a:r>
            <a:r>
              <a:rPr b="1" lang="en" sz="220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1 April 2004</a:t>
            </a: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the management of markets and hawker centres was </a:t>
            </a:r>
            <a:r>
              <a:rPr b="1" lang="en" sz="220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consolidated</a:t>
            </a: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under the National Environment Agency (NEA).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/>
        </p:nvSpPr>
        <p:spPr>
          <a:xfrm>
            <a:off x="747900" y="1041225"/>
            <a:ext cx="6815700" cy="19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Did you know</a:t>
            </a:r>
            <a:r>
              <a:rPr b="1" lang="en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...</a:t>
            </a:r>
          </a:p>
        </p:txBody>
      </p:sp>
      <p:sp>
        <p:nvSpPr>
          <p:cNvPr id="142" name="Shape 142"/>
          <p:cNvSpPr txBox="1"/>
          <p:nvPr/>
        </p:nvSpPr>
        <p:spPr>
          <a:xfrm>
            <a:off x="747900" y="2246025"/>
            <a:ext cx="6131100" cy="15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HAWKER CULTURE IN SINGAPORE IS </a:t>
            </a:r>
            <a:r>
              <a:rPr lang="en" sz="240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DYING</a:t>
            </a: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OUT</a:t>
            </a:r>
            <a:b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 LET US SHARE WITH YOU SOME </a:t>
            </a:r>
            <a:r>
              <a:rPr lang="en" sz="160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INTERESTING FINDINGS</a:t>
            </a:r>
            <a:r>
              <a:rPr lang="en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ABOUT THEM WHILE THEY’RE STILL HERE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12675" y="0"/>
            <a:ext cx="4408800" cy="51435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" name="Shape 148"/>
          <p:cNvSpPr txBox="1"/>
          <p:nvPr/>
        </p:nvSpPr>
        <p:spPr>
          <a:xfrm>
            <a:off x="114075" y="179750"/>
            <a:ext cx="4206000" cy="19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 Facts: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5259075" y="900250"/>
            <a:ext cx="3876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108 Hawker Centres</a:t>
            </a:r>
            <a:b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130 Stalls on Average</a:t>
            </a:r>
            <a:b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1125" y="1937774"/>
            <a:ext cx="2339675" cy="252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5930939" y="2955793"/>
            <a:ext cx="1699800" cy="1222500"/>
          </a:xfrm>
          <a:prstGeom prst="pie">
            <a:avLst>
              <a:gd fmla="val 0" name="adj1"/>
              <a:gd fmla="val 11885866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 txBox="1"/>
          <p:nvPr/>
        </p:nvSpPr>
        <p:spPr>
          <a:xfrm>
            <a:off x="7419850" y="4329300"/>
            <a:ext cx="1950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Market Produce</a:t>
            </a:r>
          </a:p>
        </p:txBody>
      </p:sp>
      <p:cxnSp>
        <p:nvCxnSpPr>
          <p:cNvPr id="153" name="Shape 153"/>
          <p:cNvCxnSpPr/>
          <p:nvPr/>
        </p:nvCxnSpPr>
        <p:spPr>
          <a:xfrm rot="10800000">
            <a:off x="7090400" y="4003025"/>
            <a:ext cx="430800" cy="418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4" name="Shape 154"/>
          <p:cNvSpPr/>
          <p:nvPr/>
        </p:nvSpPr>
        <p:spPr>
          <a:xfrm rot="3985531">
            <a:off x="6144980" y="2735815"/>
            <a:ext cx="1272938" cy="1662519"/>
          </a:xfrm>
          <a:prstGeom prst="pie">
            <a:avLst>
              <a:gd fmla="val 7558304" name="adj1"/>
              <a:gd fmla="val 17116792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 txBox="1"/>
          <p:nvPr/>
        </p:nvSpPr>
        <p:spPr>
          <a:xfrm>
            <a:off x="6525217" y="3052277"/>
            <a:ext cx="723599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57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6419122" y="3681294"/>
            <a:ext cx="7236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73</a:t>
            </a:r>
          </a:p>
        </p:txBody>
      </p:sp>
      <p:cxnSp>
        <p:nvCxnSpPr>
          <p:cNvPr id="157" name="Shape 157"/>
          <p:cNvCxnSpPr>
            <a:endCxn id="155" idx="1"/>
          </p:cNvCxnSpPr>
          <p:nvPr/>
        </p:nvCxnSpPr>
        <p:spPr>
          <a:xfrm>
            <a:off x="6043417" y="2879927"/>
            <a:ext cx="481800" cy="376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8" name="Shape 158"/>
          <p:cNvSpPr txBox="1"/>
          <p:nvPr/>
        </p:nvSpPr>
        <p:spPr>
          <a:xfrm>
            <a:off x="4671675" y="2601275"/>
            <a:ext cx="1428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Cooked Stalls</a:t>
            </a:r>
          </a:p>
        </p:txBody>
      </p:sp>
      <p:pic>
        <p:nvPicPr>
          <p:cNvPr descr="Image result for fire vector" id="159" name="Shape 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5584" y="4421225"/>
            <a:ext cx="364608" cy="407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fire vector"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8070" y="4421225"/>
            <a:ext cx="364608" cy="407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fire vector" id="161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0225" y="4421225"/>
            <a:ext cx="364608" cy="40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/>
          <p:nvPr/>
        </p:nvSpPr>
        <p:spPr>
          <a:xfrm>
            <a:off x="12675" y="0"/>
            <a:ext cx="4408800" cy="51435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/>
        </p:nvSpPr>
        <p:spPr>
          <a:xfrm>
            <a:off x="114075" y="179750"/>
            <a:ext cx="4206000" cy="19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 Facts:</a:t>
            </a:r>
          </a:p>
        </p:txBody>
      </p:sp>
      <p:sp>
        <p:nvSpPr>
          <p:cNvPr id="164" name="Shape 164"/>
          <p:cNvSpPr/>
          <p:nvPr/>
        </p:nvSpPr>
        <p:spPr>
          <a:xfrm>
            <a:off x="646125" y="2078150"/>
            <a:ext cx="3141900" cy="26352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2014425" y="3217250"/>
            <a:ext cx="1773600" cy="14961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646125" y="3574250"/>
            <a:ext cx="1368300" cy="11391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646125" y="2078150"/>
            <a:ext cx="1368300" cy="14961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2157825" y="3457550"/>
            <a:ext cx="13683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Chinatown Market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477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2157825" y="2153600"/>
            <a:ext cx="14868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Geylang Serai Market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302</a:t>
            </a:r>
          </a:p>
        </p:txBody>
      </p:sp>
      <p:sp>
        <p:nvSpPr>
          <p:cNvPr id="170" name="Shape 170"/>
          <p:cNvSpPr txBox="1"/>
          <p:nvPr/>
        </p:nvSpPr>
        <p:spPr>
          <a:xfrm>
            <a:off x="646125" y="3649550"/>
            <a:ext cx="1368300" cy="9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Tekka Market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284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646125" y="2331950"/>
            <a:ext cx="1368300" cy="9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Tiong Bahru Market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259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2B8BFF">
            <a:alpha val="40470"/>
          </a:srgbClr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151075" y="152737"/>
            <a:ext cx="6815700" cy="1047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5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Distance</a:t>
            </a:r>
          </a:p>
        </p:txBody>
      </p:sp>
      <p:sp>
        <p:nvSpPr>
          <p:cNvPr id="177" name="Shape 177"/>
          <p:cNvSpPr/>
          <p:nvPr/>
        </p:nvSpPr>
        <p:spPr>
          <a:xfrm>
            <a:off x="7310230" y="1292925"/>
            <a:ext cx="1672500" cy="1672500"/>
          </a:xfrm>
          <a:prstGeom prst="ellipse">
            <a:avLst/>
          </a:prstGeom>
          <a:noFill/>
          <a:ln cap="flat" cmpd="sng" w="114300">
            <a:solidFill>
              <a:srgbClr val="182A2E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Hawker</a:t>
            </a:r>
            <a:b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Centre</a:t>
            </a:r>
          </a:p>
        </p:txBody>
      </p:sp>
      <p:sp>
        <p:nvSpPr>
          <p:cNvPr id="178" name="Shape 178"/>
          <p:cNvSpPr/>
          <p:nvPr/>
        </p:nvSpPr>
        <p:spPr>
          <a:xfrm>
            <a:off x="306424" y="1227500"/>
            <a:ext cx="1672500" cy="1672500"/>
          </a:xfrm>
          <a:prstGeom prst="ellipse">
            <a:avLst/>
          </a:prstGeom>
          <a:noFill/>
          <a:ln cap="flat" cmpd="sng" w="114300">
            <a:solidFill>
              <a:srgbClr val="182A2E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rPr>
              <a:t>Hawker</a:t>
            </a:r>
            <a:br>
              <a:rPr lang="en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rPr>
              <a:t>Centre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3649975" y="1292925"/>
            <a:ext cx="11526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8.8KM</a:t>
            </a:r>
          </a:p>
        </p:txBody>
      </p:sp>
      <p:sp>
        <p:nvSpPr>
          <p:cNvPr id="180" name="Shape 180"/>
          <p:cNvSpPr/>
          <p:nvPr/>
        </p:nvSpPr>
        <p:spPr>
          <a:xfrm>
            <a:off x="1795074" y="3326925"/>
            <a:ext cx="1672500" cy="1672500"/>
          </a:xfrm>
          <a:prstGeom prst="ellipse">
            <a:avLst/>
          </a:prstGeom>
          <a:noFill/>
          <a:ln cap="flat" cmpd="sng" w="114300">
            <a:solidFill>
              <a:srgbClr val="182A2E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rPr>
              <a:t>Hawker</a:t>
            </a:r>
            <a:br>
              <a:rPr lang="en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rPr>
              <a:t>Centre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3649975" y="3416025"/>
            <a:ext cx="13830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549.7M</a:t>
            </a:r>
          </a:p>
        </p:txBody>
      </p:sp>
      <p:sp>
        <p:nvSpPr>
          <p:cNvPr id="182" name="Shape 182"/>
          <p:cNvSpPr/>
          <p:nvPr/>
        </p:nvSpPr>
        <p:spPr>
          <a:xfrm>
            <a:off x="5061175" y="3558075"/>
            <a:ext cx="1959300" cy="12102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flat" cmpd="sng" w="11430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MRT Station</a:t>
            </a:r>
          </a:p>
        </p:txBody>
      </p:sp>
      <p:sp>
        <p:nvSpPr>
          <p:cNvPr id="183" name="Shape 183"/>
          <p:cNvSpPr/>
          <p:nvPr/>
        </p:nvSpPr>
        <p:spPr>
          <a:xfrm>
            <a:off x="2178300" y="1935500"/>
            <a:ext cx="4787400" cy="256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" name="Shape 184"/>
          <p:cNvSpPr/>
          <p:nvPr/>
        </p:nvSpPr>
        <p:spPr>
          <a:xfrm>
            <a:off x="3649975" y="4192650"/>
            <a:ext cx="1216200" cy="256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A86E8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MRT</a:t>
            </a:r>
          </a:p>
        </p:txBody>
      </p:sp>
      <p:sp>
        <p:nvSpPr>
          <p:cNvPr id="190" name="Shape 1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4C2F4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6346"/>
            <a:ext cx="9144001" cy="4230479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Shape 196"/>
          <p:cNvSpPr txBox="1"/>
          <p:nvPr/>
        </p:nvSpPr>
        <p:spPr>
          <a:xfrm>
            <a:off x="577700" y="33025"/>
            <a:ext cx="24924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Hawker Centres: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2347250" y="82525"/>
            <a:ext cx="330000" cy="288900"/>
          </a:xfrm>
          <a:prstGeom prst="ellipse">
            <a:avLst/>
          </a:prstGeom>
          <a:solidFill>
            <a:srgbClr val="670CD5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 txBox="1"/>
          <p:nvPr/>
        </p:nvSpPr>
        <p:spPr>
          <a:xfrm>
            <a:off x="660200" y="463187"/>
            <a:ext cx="1848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MRT/LRTs:</a:t>
            </a:r>
          </a:p>
        </p:txBody>
      </p:sp>
      <p:sp>
        <p:nvSpPr>
          <p:cNvPr id="199" name="Shape 199"/>
          <p:cNvSpPr/>
          <p:nvPr/>
        </p:nvSpPr>
        <p:spPr>
          <a:xfrm>
            <a:off x="2347250" y="521837"/>
            <a:ext cx="330000" cy="288900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3565175" y="3507400"/>
            <a:ext cx="3226800" cy="14277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01" name="Shape 201"/>
          <p:cNvCxnSpPr/>
          <p:nvPr/>
        </p:nvCxnSpPr>
        <p:spPr>
          <a:xfrm flipH="1" rot="10800000">
            <a:off x="6304675" y="2356450"/>
            <a:ext cx="954600" cy="131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2" name="Shape 202"/>
          <p:cNvSpPr txBox="1"/>
          <p:nvPr/>
        </p:nvSpPr>
        <p:spPr>
          <a:xfrm>
            <a:off x="7221100" y="1087075"/>
            <a:ext cx="1692000" cy="11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MRTs and Hawker Centres are accumulated towards the south</a:t>
            </a:r>
          </a:p>
        </p:txBody>
      </p:sp>
      <p:sp>
        <p:nvSpPr>
          <p:cNvPr id="203" name="Shape 203"/>
          <p:cNvSpPr txBox="1"/>
          <p:nvPr/>
        </p:nvSpPr>
        <p:spPr>
          <a:xfrm>
            <a:off x="4708375" y="82525"/>
            <a:ext cx="4290300" cy="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Distribution of MRTs in relation to Hawker Centres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anqu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